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dorrg_40038737_2017_07_04"/>
  <p:cmAuthor clrIdx="1" id="1" initials="" lastIdx="3" name="vod_40028695_2017_06_01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5DA5D83-2DCE-4170-BA0E-374900CED3FE}">
  <a:tblStyle styleId="{B5DA5D83-2DCE-4170-BA0E-374900CED3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4-01T17:40:21.434">
    <p:pos x="6000" y="0"/>
    <p:text>needs improvement</p:text>
  </p:cm>
  <p:cm authorId="1" idx="1" dt="2017-04-01T17:40:21.434">
    <p:pos x="6000" y="100"/>
    <p:text>I think it looks good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" dt="2017-04-01T17:59:33.221">
    <p:pos x="6000" y="0"/>
    <p:text>Talk about the setup using pics of the cluster?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3" dt="2017-04-02T19:16:52.525">
    <p:pos x="6000" y="0"/>
    <p:text>Is it possible to get a higher quality picture?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Greg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Greg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Greg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Greg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Greg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Drew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Greg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Greg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Drew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Drew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Drew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Drew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3.xml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13.jp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Parallel Processing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5288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With 8 </a:t>
            </a:r>
            <a:r>
              <a:rPr lang="en"/>
              <a:t>Raspberry</a:t>
            </a:r>
            <a:r>
              <a:rPr lang="en"/>
              <a:t> Pis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16738">
            <a:off x="7381851" y="220600"/>
            <a:ext cx="1441974" cy="182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14" y="323730"/>
            <a:ext cx="1616670" cy="16166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1" type="subTitle"/>
          </p:nvPr>
        </p:nvSpPr>
        <p:spPr>
          <a:xfrm>
            <a:off x="390525" y="337618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Bob Laskowski, Greg Dorr, Drew Hagen</a:t>
            </a:r>
          </a:p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460950" y="380908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Advisor: Dr. Erik Steinmetz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Network Configuration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Connected each Pi to the master through an ethernet switch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Used eth0 interface for inter-Pi communication, wlan0 for access to internet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Wanted most reliable communication for parallel processing, internet access for downloads, SSH and updates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Set up master node as DHCP server to hand out IP addresses to slaves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Set up NAT to route all slave node traffic through master node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Wanted slaves to be able to reach the internet but on their own subnet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Exchange RSA keys between all Pis for password-less login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Network Diagram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078" y="279425"/>
            <a:ext cx="548640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Bash Scripting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Implemented several different bash scripts to facilitate our research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Parallel Terminals (DVTM)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Create files, execute commands on all Pis at once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New user script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Create a new user with parallel processing environment already </a:t>
            </a:r>
            <a:r>
              <a:rPr lang="en"/>
              <a:t>set up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Copy Script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Copy files from one node to the same directory on every other node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Parallel SSH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Used to implement our own form message passing interface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Parallel Processing Methods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Single Process Across the Cluster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13" y="792875"/>
            <a:ext cx="817598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Parallel Processing across the cluster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00" y="792875"/>
            <a:ext cx="7268802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Message Passing Interface (MPI)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</a:pPr>
            <a:r>
              <a:rPr lang="en"/>
              <a:t>Well-known standard for parallel processing used in high performance computing implemented in several languages</a:t>
            </a:r>
          </a:p>
          <a:p>
            <a:pPr indent="-304800" lvl="1" marL="914400" rtl="0">
              <a:spcBef>
                <a:spcPts val="0"/>
              </a:spcBef>
            </a:pPr>
            <a:r>
              <a:rPr lang="en" sz="1400"/>
              <a:t>Has implementations in C, C++, Python and Fortran</a:t>
            </a:r>
          </a:p>
          <a:p>
            <a:pPr indent="-317500" lvl="0" marL="457200" rtl="0">
              <a:spcBef>
                <a:spcPts val="0"/>
              </a:spcBef>
            </a:pPr>
            <a:r>
              <a:rPr lang="en"/>
              <a:t>Message passing: the sharing of data between threads or processes</a:t>
            </a:r>
          </a:p>
          <a:p>
            <a:pPr indent="-317500" lvl="0" marL="457200" rtl="0">
              <a:spcBef>
                <a:spcPts val="0"/>
              </a:spcBef>
            </a:pPr>
            <a:r>
              <a:rPr lang="en"/>
              <a:t>Same script runs on every node and messages with data are passed</a:t>
            </a:r>
          </a:p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</a:pPr>
            <a:r>
              <a:rPr lang="en"/>
              <a:t>Rank: every process has a unique integer ID assigned when the process initializes</a:t>
            </a:r>
          </a:p>
          <a:p>
            <a:pPr indent="-304800" lvl="1" marL="914400" rtl="0">
              <a:spcBef>
                <a:spcPts val="0"/>
              </a:spcBef>
            </a:pPr>
            <a:r>
              <a:rPr lang="en"/>
              <a:t>Used to specify source and destination of messages passed</a:t>
            </a:r>
          </a:p>
          <a:p>
            <a:pPr indent="-304800" lvl="1" marL="914400" rtl="0">
              <a:spcBef>
                <a:spcPts val="0"/>
              </a:spcBef>
            </a:pPr>
            <a:r>
              <a:rPr lang="en"/>
              <a:t>If rank = 0, do this; else if rank = 1, do this</a:t>
            </a:r>
          </a:p>
          <a:p>
            <a:pPr indent="-317500" lvl="0" marL="457200" rtl="0">
              <a:spcBef>
                <a:spcPts val="0"/>
              </a:spcBef>
            </a:pPr>
            <a:r>
              <a:rPr lang="en"/>
              <a:t>Communication world: scope of the communication processes for ranks</a:t>
            </a:r>
          </a:p>
          <a:p>
            <a:pPr indent="-304800" lvl="1" marL="914400" rtl="0">
              <a:spcBef>
                <a:spcPts val="0"/>
              </a:spcBef>
            </a:pPr>
            <a:r>
              <a:rPr lang="en"/>
              <a:t>MPI_COMM_WORLD is default, includes all nodes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/>
              <a:t>Could specify number of processes to use</a:t>
            </a: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If more than physical nodes, uses multiprocessing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Multiprocessing with PSSH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Python allowed us to implement parallel processing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Same concept as MPI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Master node executes script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PSSH into each slave node, executes same script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Each node returns their calculations to the master node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Master node performs calculation of Pi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Only message passing at the beginning and end of script execution, saw similar performance to MPI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Monte Carlo Method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"/>
              <a:t>Monte Carlo methods are numerical methods which solve a problem by generating suitable random numbers and observing that fraction of the numbers obeying some property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Allow for easy parallelization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Implemented a Monte Carlo calculation of Pi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Generate </a:t>
            </a:r>
            <a:r>
              <a:rPr i="1" lang="en"/>
              <a:t>n</a:t>
            </a:r>
            <a:r>
              <a:rPr lang="en"/>
              <a:t> random (</a:t>
            </a:r>
            <a:r>
              <a:rPr i="1" lang="en"/>
              <a:t>x, y</a:t>
            </a:r>
            <a:r>
              <a:rPr lang="en"/>
              <a:t>) points </a:t>
            </a:r>
            <a:r>
              <a:rPr lang="en"/>
              <a:t>within a 2x2 square, observe the fraction of points within a circle of radius 1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Multiply this fraction by the area of the square, obtain our approximation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In general, as </a:t>
            </a:r>
            <a:r>
              <a:rPr i="1" lang="en"/>
              <a:t>n </a:t>
            </a:r>
            <a:r>
              <a:rPr lang="en"/>
              <a:t>grows, the accuracy of the approximation increases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We are </a:t>
            </a:r>
            <a:r>
              <a:rPr lang="en"/>
              <a:t>undergraduates</a:t>
            </a:r>
            <a:r>
              <a:rPr lang="en"/>
              <a:t> from Augsburg College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We became interested in parallel processing after visiting the </a:t>
            </a:r>
            <a:r>
              <a:rPr lang="en"/>
              <a:t>supercomputer</a:t>
            </a:r>
            <a:r>
              <a:rPr lang="en"/>
              <a:t> at the University of Minnesota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Wanted an environment to learn about parallel processing ourselves but had a limited budget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Why Raspberry Pis are ideal for making a cluster on a budget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663" y="1081750"/>
            <a:ext cx="4831212" cy="36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650" y="1081750"/>
            <a:ext cx="4831251" cy="36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693275" y="1081750"/>
            <a:ext cx="2551800" cy="316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function</a:t>
            </a:r>
            <a:r>
              <a:rPr lang="en"/>
              <a:t> calculate_pi(n)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</a:t>
            </a:r>
            <a:r>
              <a:rPr b="1" lang="en"/>
              <a:t>integer</a:t>
            </a:r>
            <a:r>
              <a:rPr lang="en"/>
              <a:t> circle, index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</a:t>
            </a:r>
            <a:r>
              <a:rPr b="1" lang="en"/>
              <a:t>real</a:t>
            </a:r>
            <a:r>
              <a:rPr lang="en"/>
              <a:t> x, y, pi_approx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circle ← 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 </a:t>
            </a:r>
            <a:r>
              <a:rPr b="1" lang="en"/>
              <a:t>for</a:t>
            </a:r>
            <a:r>
              <a:rPr lang="en"/>
              <a:t> index = 0 </a:t>
            </a:r>
            <a:r>
              <a:rPr b="1" lang="en"/>
              <a:t>to</a:t>
            </a:r>
            <a:r>
              <a:rPr lang="en"/>
              <a:t> 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x ← (2 * random() - 1)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y ← (2 * random() - 1)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/>
              <a:t>        if</a:t>
            </a:r>
            <a:r>
              <a:rPr lang="en"/>
              <a:t>( x</a:t>
            </a:r>
            <a:r>
              <a:rPr baseline="30000" lang="en"/>
              <a:t>2 </a:t>
            </a:r>
            <a:r>
              <a:rPr lang="en"/>
              <a:t>+ y</a:t>
            </a:r>
            <a:r>
              <a:rPr baseline="30000" lang="en"/>
              <a:t>2</a:t>
            </a:r>
            <a:r>
              <a:rPr lang="en"/>
              <a:t> &lt;= 1)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circle ← circle + 1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</a:t>
            </a:r>
            <a:r>
              <a:rPr b="1" lang="en"/>
              <a:t>end if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    end for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pi_approx ←  (circle / n) * 4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  <a:r>
              <a:rPr b="1" lang="en"/>
              <a:t> return</a:t>
            </a:r>
            <a:r>
              <a:rPr lang="en"/>
              <a:t> (pi_approx)	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end function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98250" y="925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Monte Carlo Method Cont.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Raspberry Pi and Desktop Specs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Raspberry Pi 3 Model B</a:t>
            </a:r>
          </a:p>
          <a:p>
            <a:pPr indent="-317500" lvl="0" marL="457200" rtl="0">
              <a:spcBef>
                <a:spcPts val="0"/>
              </a:spcBef>
            </a:pPr>
            <a:r>
              <a:rPr lang="en"/>
              <a:t>Processor: </a:t>
            </a:r>
            <a:r>
              <a:rPr lang="en"/>
              <a:t>4x ARM Cortex-A53, 1.2GHz</a:t>
            </a:r>
          </a:p>
          <a:p>
            <a:pPr indent="-317500" lvl="0" marL="457200" rtl="0">
              <a:spcBef>
                <a:spcPts val="0"/>
              </a:spcBef>
            </a:pPr>
            <a:r>
              <a:rPr lang="en"/>
              <a:t>RAM: </a:t>
            </a:r>
            <a:r>
              <a:rPr lang="en"/>
              <a:t>1 GB LPDDR2-900 SDRAM</a:t>
            </a:r>
          </a:p>
          <a:p>
            <a:pPr indent="-317500" lvl="0" marL="457200" rtl="0">
              <a:spcBef>
                <a:spcPts val="0"/>
              </a:spcBef>
            </a:pPr>
            <a:r>
              <a:rPr lang="en"/>
              <a:t>Network: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</a:pPr>
            <a:r>
              <a:rPr lang="en"/>
              <a:t>10/100 MBPS Ethernet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</a:pPr>
            <a:r>
              <a:rPr lang="en"/>
              <a:t>802.11n Wireless LAN</a:t>
            </a:r>
          </a:p>
          <a:p>
            <a:pPr indent="-317500" lvl="0" marL="457200" rtl="0">
              <a:spcBef>
                <a:spcPts val="0"/>
              </a:spcBef>
            </a:pPr>
            <a:r>
              <a:rPr lang="en"/>
              <a:t>OS: Raspbian</a:t>
            </a:r>
          </a:p>
        </p:txBody>
      </p:sp>
      <p:sp>
        <p:nvSpPr>
          <p:cNvPr id="228" name="Shape 22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Desktop</a:t>
            </a:r>
          </a:p>
          <a:p>
            <a:pPr indent="-317500" lvl="0" marL="457200" rtl="0" algn="l">
              <a:spcBef>
                <a:spcPts val="0"/>
              </a:spcBef>
            </a:pPr>
            <a:r>
              <a:rPr lang="en"/>
              <a:t>Processor: </a:t>
            </a:r>
            <a:r>
              <a:rPr lang="en"/>
              <a:t>Intel i7-2600K (8) @ 3.4GHz</a:t>
            </a:r>
          </a:p>
          <a:p>
            <a:pPr indent="-317500" lvl="0" marL="457200" rtl="0" algn="l">
              <a:spcBef>
                <a:spcPts val="0"/>
              </a:spcBef>
            </a:pPr>
            <a:r>
              <a:rPr lang="en"/>
              <a:t>RAM: 32GB DDR3 1600 MHz</a:t>
            </a:r>
          </a:p>
          <a:p>
            <a:pPr indent="-317500" lvl="0" marL="457200" rtl="0" algn="l">
              <a:spcBef>
                <a:spcPts val="0"/>
              </a:spcBef>
            </a:pPr>
            <a:r>
              <a:rPr lang="en"/>
              <a:t>OS: Windows 10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Performance Testing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Cluster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Ran all tests with 8 nodes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Each node run with one to four processes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Two different parallel processing implementations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PSSH with Python multiprocessing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MPI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Desktop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One through eight processes (eight core processor)</a:t>
            </a:r>
          </a:p>
          <a:p>
            <a:pPr indent="-317500" lvl="1" marL="914400">
              <a:spcBef>
                <a:spcPts val="0"/>
              </a:spcBef>
            </a:pPr>
            <a:r>
              <a:rPr lang="en"/>
              <a:t>Used multiprocessing because only one machine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Cluster Results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274875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</a:pPr>
            <a:r>
              <a:rPr lang="en"/>
              <a:t>Graph shows average runtime of all tests for different numbers of processes per node </a:t>
            </a:r>
          </a:p>
          <a:p>
            <a:pPr indent="-317500" lvl="0" marL="457200" rtl="0">
              <a:spcBef>
                <a:spcPts val="0"/>
              </a:spcBef>
            </a:pPr>
            <a:r>
              <a:rPr lang="en"/>
              <a:t>Since we were only </a:t>
            </a:r>
            <a:r>
              <a:rPr lang="en"/>
              <a:t>transferring single values, our PSSH is effectively the same as MPI, at runtime </a:t>
            </a:r>
            <a:r>
              <a:rPr i="1" lang="en"/>
              <a:t>n</a:t>
            </a:r>
          </a:p>
          <a:p>
            <a:pPr indent="-304800" lvl="1" marL="914400" rtl="0">
              <a:spcBef>
                <a:spcPts val="0"/>
              </a:spcBef>
            </a:pPr>
            <a:r>
              <a:rPr lang="en"/>
              <a:t>Only messages passed were number of points for node to calculate at beginning and fraction returned at the end</a:t>
            </a:r>
          </a:p>
          <a:p>
            <a:pPr indent="-317500" lvl="0" marL="457200" rtl="0">
              <a:spcBef>
                <a:spcPts val="0"/>
              </a:spcBef>
            </a:pPr>
            <a:r>
              <a:rPr lang="en"/>
              <a:t>We hypothesize that MPI would make more of a difference with bigger data transfers between nodes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525" y="1962138"/>
            <a:ext cx="4367399" cy="262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Cluster vs. Desktop Results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-102975" y="1449025"/>
            <a:ext cx="35697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2"/>
              </a:buClr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Very surprised how close the cluster compared to the desktop</a:t>
            </a:r>
          </a:p>
          <a:p>
            <a:pPr indent="-228600" lvl="0" marL="457200" rtl="0">
              <a:spcBef>
                <a:spcPts val="0"/>
              </a:spcBef>
              <a:buClr>
                <a:schemeClr val="lt2"/>
              </a:buClr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Desktop had 4 physical cores and 4 logical cores</a:t>
            </a:r>
          </a:p>
          <a:p>
            <a:pPr indent="-228600" lvl="0" marL="457200" rtl="0">
              <a:spcBef>
                <a:spcPts val="0"/>
              </a:spcBef>
              <a:buClr>
                <a:schemeClr val="lt2"/>
              </a:buClr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Saw little improvement by adding logical cores</a:t>
            </a:r>
          </a:p>
          <a:p>
            <a:pPr indent="-228600" lvl="0" marL="457200" rtl="0">
              <a:spcBef>
                <a:spcPts val="0"/>
              </a:spcBef>
              <a:buClr>
                <a:schemeClr val="lt2"/>
              </a:buClr>
              <a:buFont typeface="Roboto"/>
              <a:buChar char="●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Our most accurate approximation of Pi was 3.141598027 from PSSH with multiprocessing with 4 processes per node on cluster with 1 billion points</a:t>
            </a:r>
          </a:p>
          <a:p>
            <a:pPr indent="-228600" lvl="1" marL="914400" rtl="0">
              <a:spcBef>
                <a:spcPts val="0"/>
              </a:spcBef>
              <a:buClr>
                <a:schemeClr val="lt2"/>
              </a:buClr>
              <a:buFont typeface="Roboto"/>
              <a:buChar char="○"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Accurate to 10^-5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725" y="1301825"/>
            <a:ext cx="5677275" cy="29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 We Encountered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Setting up the NAT, other network configuration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Bad Wi-Fi module on two Pis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Setting up MPI for C and Python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Coding with MPI framework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Designing custom 3D printed case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Making it work with our 3D printer, designing Legos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Further Research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Implement different parallelizable algorithms on our cluster with more message passing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Determine if 10/100 ethernet becomes bottleneck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Implement algorithms in C, see if there is a performance difference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Add more nodes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Look into other </a:t>
            </a:r>
            <a:r>
              <a:rPr lang="en"/>
              <a:t>parallel</a:t>
            </a:r>
            <a:r>
              <a:rPr lang="en"/>
              <a:t> frameworks we could implement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Collaboration with local colleges: Macalester, St. Olaf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44450" y="2065350"/>
            <a:ext cx="2855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/>
              <a:t>Outline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364600" y="0"/>
            <a:ext cx="57795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Introduction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Objectives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Setup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400">
                <a:solidFill>
                  <a:schemeClr val="lt2"/>
                </a:solidFill>
              </a:rPr>
              <a:t>Supplies/Hardware Setup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400">
                <a:solidFill>
                  <a:schemeClr val="lt2"/>
                </a:solidFill>
              </a:rPr>
              <a:t>Software Setup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400">
                <a:solidFill>
                  <a:schemeClr val="lt2"/>
                </a:solidFill>
              </a:rPr>
              <a:t>Network Configuration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Testing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400">
                <a:solidFill>
                  <a:schemeClr val="lt2"/>
                </a:solidFill>
              </a:rPr>
              <a:t>Monte Carlo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400">
                <a:solidFill>
                  <a:schemeClr val="lt2"/>
                </a:solidFill>
              </a:rPr>
              <a:t>Bash Scripting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400">
                <a:solidFill>
                  <a:schemeClr val="lt2"/>
                </a:solidFill>
              </a:rPr>
              <a:t>Message Passing Interface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400">
                <a:solidFill>
                  <a:schemeClr val="lt2"/>
                </a:solidFill>
              </a:rPr>
              <a:t>Python Multiprocessing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Results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400">
                <a:solidFill>
                  <a:schemeClr val="lt2"/>
                </a:solidFill>
              </a:rPr>
              <a:t>Cluster</a:t>
            </a:r>
          </a:p>
          <a:p>
            <a:pPr indent="-3175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400">
                <a:solidFill>
                  <a:schemeClr val="lt2"/>
                </a:solidFill>
              </a:rPr>
              <a:t>Desktop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Conclusion</a:t>
            </a:r>
          </a:p>
          <a:p>
            <a:pPr indent="-3429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Challenges</a:t>
            </a:r>
          </a:p>
          <a:p>
            <a:pPr indent="-342900" lvl="1" marL="914400" rtl="0">
              <a:spcBef>
                <a:spcPts val="0"/>
              </a:spcBef>
              <a:buClr>
                <a:schemeClr val="lt2"/>
              </a:buClr>
              <a:buSzPct val="100000"/>
            </a:pPr>
            <a:r>
              <a:rPr lang="en" sz="1800">
                <a:solidFill>
                  <a:schemeClr val="lt2"/>
                </a:solidFill>
              </a:rPr>
              <a:t>Further Research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Objectives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Our objectives are to answer the following questions: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What is parallel processing?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How do nodes communicate with each other?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What are popular implementations of parallel processing?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What are the benefits of parallel processing?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What can we do with parallel processing?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What are some applications of parallel processing?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Why is parallel processing </a:t>
            </a:r>
            <a:r>
              <a:rPr lang="en"/>
              <a:t>important?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</a:pPr>
            <a:r>
              <a:rPr lang="en"/>
              <a:t>How does a small cluster compare to a modern desktop?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Supplies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71900" y="1919075"/>
            <a:ext cx="3999900" cy="28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Raspberry Pi 3, Model B (x8)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71900" y="2204063"/>
            <a:ext cx="3999900" cy="36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Micro SD Card (x8)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71900" y="2467075"/>
            <a:ext cx="3999900" cy="28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Micro-USB Power Cables (x8)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71900" y="2752075"/>
            <a:ext cx="3999900" cy="28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USB Power Block (x1)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71900" y="3037075"/>
            <a:ext cx="3809400" cy="28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16-Port Switch (x1)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71900" y="3322075"/>
            <a:ext cx="3999900" cy="28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Heatsink (x8)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675" y="2960325"/>
            <a:ext cx="1681275" cy="1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675" y="2743925"/>
            <a:ext cx="1681275" cy="1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675" y="2537450"/>
            <a:ext cx="1681275" cy="1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675" y="2321050"/>
            <a:ext cx="1681275" cy="1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000" y="2960325"/>
            <a:ext cx="1681275" cy="1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000" y="2743925"/>
            <a:ext cx="1681275" cy="1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000" y="2537450"/>
            <a:ext cx="1681275" cy="1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000" y="2321050"/>
            <a:ext cx="1681275" cy="1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810" y="1839662"/>
            <a:ext cx="545175" cy="3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985" y="1839674"/>
            <a:ext cx="545175" cy="3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160" y="1839674"/>
            <a:ext cx="545175" cy="3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335" y="1839674"/>
            <a:ext cx="545175" cy="3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510" y="1839674"/>
            <a:ext cx="545175" cy="3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7685" y="1839674"/>
            <a:ext cx="545175" cy="3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860" y="1839674"/>
            <a:ext cx="545175" cy="3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8035" y="1839687"/>
            <a:ext cx="545175" cy="3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125" y="3426575"/>
            <a:ext cx="1312725" cy="15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525" y="3329775"/>
            <a:ext cx="1312725" cy="15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9075" y="3329775"/>
            <a:ext cx="1312725" cy="15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950" y="3156100"/>
            <a:ext cx="1312725" cy="15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950" y="3268625"/>
            <a:ext cx="1312725" cy="15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8375" y="3026300"/>
            <a:ext cx="1312725" cy="15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950" y="3026300"/>
            <a:ext cx="1312725" cy="15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000" y="3268625"/>
            <a:ext cx="1312725" cy="154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4413" y="-469787"/>
            <a:ext cx="4191000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2278">
            <a:off x="7423279" y="3333311"/>
            <a:ext cx="1735848" cy="173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2075" y="3697058"/>
            <a:ext cx="1120875" cy="1120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">
            <a:off x="6272099" y="4119158"/>
            <a:ext cx="1120875" cy="1120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1458438" y="518200"/>
            <a:ext cx="6227100" cy="595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Cost of Supplies</a:t>
            </a:r>
          </a:p>
        </p:txBody>
      </p:sp>
      <p:graphicFrame>
        <p:nvGraphicFramePr>
          <p:cNvPr id="140" name="Shape 140"/>
          <p:cNvGraphicFramePr/>
          <p:nvPr/>
        </p:nvGraphicFramePr>
        <p:xfrm>
          <a:off x="595600" y="149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{B5DA5D83-2DCE-4170-BA0E-374900CED3FE}</a:tableStyleId>
              </a:tblPr>
              <a:tblGrid>
                <a:gridCol w="4010850"/>
                <a:gridCol w="1061275"/>
                <a:gridCol w="1695325"/>
                <a:gridCol w="1185325"/>
              </a:tblGrid>
              <a:tr h="303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Individual Cost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Cost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6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Samsung 32GB Evo Plus UHS-1 microSDHC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$16.99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$135.92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3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Sabrent 60W 10-port USB Fast Charger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$32.99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$32.99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6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Netgear ProSAFE 16-Port 10/100 Desktop Switch (Model no. FS116)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$52.62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$52.62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6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Sabrent USB 2.0 A Male to Micro B 1 ft. Cables (6 pack)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$7.99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$15.98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3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Raspberry Pi 3, Model B, 1GB RAM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$35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$280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3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Mudder 8 Piece Black Aluminum Heatsink 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$6.79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$13.58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3200">
                <a:tc gridSpan="3"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Cost: 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$531.09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Hardware Setup</a:t>
            </a:r>
          </a:p>
        </p:txBody>
      </p:sp>
      <p:pic>
        <p:nvPicPr>
          <p:cNvPr descr="Raspberry Pi Cluster"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88" y="1919075"/>
            <a:ext cx="3967925" cy="28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 b="9805" l="9928" r="12383" t="13348"/>
          <a:stretch/>
        </p:blipFill>
        <p:spPr>
          <a:xfrm>
            <a:off x="4825398" y="1919075"/>
            <a:ext cx="3868599" cy="286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Setup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Full Raspbian Jessie on Head node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Raspbian Jessie Lite on the Slave nodes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Less overhead from the OS, more computing resources available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Did basic Raspberry Pi configuration on slave and master, copied the slave image to the rest of the SD cards</a:t>
            </a:r>
          </a:p>
        </p:txBody>
      </p:sp>
      <p:pic>
        <p:nvPicPr>
          <p:cNvPr descr="raspiconfig.png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000" y="2063339"/>
            <a:ext cx="4367400" cy="2388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